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68" r:id="rId2"/>
    <p:sldId id="296" r:id="rId3"/>
    <p:sldId id="274" r:id="rId4"/>
    <p:sldId id="275" r:id="rId5"/>
    <p:sldId id="276" r:id="rId6"/>
    <p:sldId id="295" r:id="rId7"/>
    <p:sldId id="280" r:id="rId8"/>
    <p:sldId id="279" r:id="rId9"/>
    <p:sldId id="300" r:id="rId10"/>
    <p:sldId id="278" r:id="rId11"/>
    <p:sldId id="308" r:id="rId12"/>
    <p:sldId id="289" r:id="rId13"/>
    <p:sldId id="297" r:id="rId14"/>
    <p:sldId id="290" r:id="rId15"/>
    <p:sldId id="291" r:id="rId16"/>
    <p:sldId id="282" r:id="rId17"/>
    <p:sldId id="281" r:id="rId18"/>
    <p:sldId id="304" r:id="rId19"/>
    <p:sldId id="307" r:id="rId20"/>
    <p:sldId id="298" r:id="rId21"/>
    <p:sldId id="284" r:id="rId22"/>
    <p:sldId id="302" r:id="rId23"/>
    <p:sldId id="286" r:id="rId24"/>
    <p:sldId id="301" r:id="rId25"/>
    <p:sldId id="292" r:id="rId26"/>
    <p:sldId id="306" r:id="rId27"/>
    <p:sldId id="288" r:id="rId28"/>
    <p:sldId id="285" r:id="rId29"/>
    <p:sldId id="309" r:id="rId30"/>
    <p:sldId id="277" r:id="rId31"/>
    <p:sldId id="287" r:id="rId32"/>
    <p:sldId id="303" r:id="rId3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66" autoAdjust="0"/>
    <p:restoredTop sz="96893" autoAdjust="0"/>
  </p:normalViewPr>
  <p:slideViewPr>
    <p:cSldViewPr>
      <p:cViewPr varScale="1">
        <p:scale>
          <a:sx n="73" d="100"/>
          <a:sy n="73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59360-6755-4335-A486-4B3977856472}" type="datetimeFigureOut">
              <a:rPr lang="en-US" smtClean="0"/>
              <a:t>4/27/2011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F999-D7CC-4309-AC58-D0E1911F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Diagrama da CLR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F999-D7CC-4309-AC58-D0E1911FF9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65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Diagrama da CLR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F999-D7CC-4309-AC58-D0E1911FF9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06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Method first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F999-D7CC-4309-AC58-D0E1911FF92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95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Method second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F999-D7CC-4309-AC58-D0E1911FF9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95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Quando usar, prós e contras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FF999-D7CC-4309-AC58-D0E1911FF9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9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9885B6-EC1B-41E2-AC36-7990C5901E20}" type="datetimeFigureOut">
              <a:rPr lang="pt-BR" smtClean="0"/>
              <a:t>27/4/2011</a:t>
            </a:fld>
            <a:endParaRPr lang="pt-B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A5AA83-E795-4CB6-8966-36B9117D8EBD}" type="slidenum">
              <a:rPr lang="pt-BR" smtClean="0"/>
              <a:t>‹#›</a:t>
            </a:fld>
            <a:endParaRPr lang="pt-B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dd673617.aspx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lemarjr.net/2010/07/28/il-101parte-1/" TargetMode="External"/><Relationship Id="rId2" Type="http://schemas.openxmlformats.org/officeDocument/2006/relationships/hyperlink" Target="http://fluentil.codeplex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roups.google.com/group/dotnetarchitects/browse_thread/thread/6869c56b8d67bb2b?hl=p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://elemarjr.net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r>
              <a:rPr lang="pt-BR" dirty="0" smtClean="0"/>
              <a:t>Fernando Vezzali</a:t>
            </a:r>
            <a:endParaRPr lang="pt-BR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2656" y="1916832"/>
            <a:ext cx="8143800" cy="4536504"/>
          </a:xfrm>
          <a:prstGeom prst="rect">
            <a:avLst/>
          </a:prstGeom>
        </p:spPr>
        <p:txBody>
          <a:bodyPr vert="horz" lIns="0" rIns="0" bIns="0" anchor="b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z="2800" dirty="0" smtClean="0"/>
              <a:t>10 anos de experiência na plataforma Microsoft</a:t>
            </a:r>
          </a:p>
          <a:p>
            <a:endParaRPr lang="pt-BR" sz="2800" dirty="0" smtClean="0"/>
          </a:p>
          <a:p>
            <a:r>
              <a:rPr lang="pt-BR" sz="2800" dirty="0" smtClean="0"/>
              <a:t>Desenvolvedor </a:t>
            </a:r>
            <a:r>
              <a:rPr lang="pt-BR" sz="2800" dirty="0"/>
              <a:t>C# </a:t>
            </a:r>
            <a:r>
              <a:rPr lang="pt-BR" sz="2800" dirty="0" smtClean="0"/>
              <a:t>Sênior</a:t>
            </a:r>
          </a:p>
          <a:p>
            <a:endParaRPr lang="pt-BR" sz="2800" dirty="0"/>
          </a:p>
          <a:p>
            <a:r>
              <a:rPr lang="pt-BR" sz="2800" dirty="0" smtClean="0"/>
              <a:t>Consultoria Visual </a:t>
            </a:r>
            <a:r>
              <a:rPr lang="pt-BR" sz="2800" dirty="0" smtClean="0"/>
              <a:t>Studio, .Net Framework e boas práticas.</a:t>
            </a:r>
            <a:endParaRPr lang="en-US" sz="2800" dirty="0"/>
          </a:p>
          <a:p>
            <a:endParaRPr lang="pt-BR" sz="2800" dirty="0" smtClean="0"/>
          </a:p>
          <a:p>
            <a:r>
              <a:rPr lang="pt-BR" sz="2800" dirty="0" smtClean="0"/>
              <a:t>Microsoft </a:t>
            </a:r>
            <a:r>
              <a:rPr lang="pt-BR" sz="2800" dirty="0"/>
              <a:t>Certified </a:t>
            </a:r>
            <a:r>
              <a:rPr lang="pt-BR" sz="2800" dirty="0" smtClean="0"/>
              <a:t>Professional Developer (2.0 e 3.5)</a:t>
            </a:r>
          </a:p>
          <a:p>
            <a:r>
              <a:rPr lang="pt-BR" sz="2800" dirty="0"/>
              <a:t/>
            </a:r>
            <a:br>
              <a:rPr lang="pt-BR" sz="2800" dirty="0"/>
            </a:br>
            <a:r>
              <a:rPr lang="pt-BR" sz="2800" dirty="0"/>
              <a:t>Microsoft Certified </a:t>
            </a:r>
            <a:r>
              <a:rPr lang="pt-BR" sz="2800" dirty="0" smtClean="0"/>
              <a:t>Trainner (2010, 2011)</a:t>
            </a:r>
          </a:p>
          <a:p>
            <a:endParaRPr lang="pt-BR" sz="2800" dirty="0"/>
          </a:p>
          <a:p>
            <a:endParaRPr lang="pt-BR" sz="2800" dirty="0" smtClean="0"/>
          </a:p>
          <a:p>
            <a:endParaRPr lang="pt-BR" sz="2800" dirty="0"/>
          </a:p>
          <a:p>
            <a:endParaRPr lang="pt-BR" sz="2800" dirty="0" smtClean="0"/>
          </a:p>
          <a:p>
            <a:endParaRPr lang="pt-BR" sz="2800" dirty="0" smtClean="0"/>
          </a:p>
          <a:p>
            <a:endParaRPr lang="pt-BR" sz="2800" dirty="0"/>
          </a:p>
          <a:p>
            <a:endParaRPr lang="pt-BR" sz="2800" dirty="0" smtClean="0"/>
          </a:p>
          <a:p>
            <a:endParaRPr lang="pt-BR" sz="2800" dirty="0"/>
          </a:p>
          <a:p>
            <a:pPr algn="r"/>
            <a:r>
              <a:rPr lang="pt-BR" sz="2800" dirty="0" smtClean="0"/>
              <a:t>Twitter:  @FernandoVezzali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1640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História da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1998, Primeira versão por Jonathan </a:t>
            </a:r>
            <a:r>
              <a:rPr lang="pt-BR" dirty="0" smtClean="0"/>
              <a:t>Forbes</a:t>
            </a:r>
          </a:p>
          <a:p>
            <a:r>
              <a:rPr lang="pt-BR" dirty="0"/>
              <a:t>1999 em abril Serge Lidin entra a segunda versão totalmente refeita e em nível de </a:t>
            </a:r>
            <a:r>
              <a:rPr lang="pt-BR" dirty="0" smtClean="0"/>
              <a:t>produção</a:t>
            </a:r>
          </a:p>
          <a:p>
            <a:r>
              <a:rPr lang="en-US" dirty="0"/>
              <a:t>1999 - </a:t>
            </a:r>
            <a:r>
              <a:rPr lang="en-US" dirty="0" err="1"/>
              <a:t>segundo</a:t>
            </a:r>
            <a:r>
              <a:rPr lang="en-US" dirty="0"/>
              <a:t> </a:t>
            </a:r>
            <a:r>
              <a:rPr lang="en-US" dirty="0" err="1"/>
              <a:t>semestre</a:t>
            </a:r>
            <a:r>
              <a:rPr lang="en-US" dirty="0"/>
              <a:t> Round-Tripping 100% </a:t>
            </a:r>
            <a:endParaRPr lang="en-US" dirty="0" smtClean="0"/>
          </a:p>
          <a:p>
            <a:r>
              <a:rPr lang="pt-BR" dirty="0"/>
              <a:t>2000 No PDC de foi apresentado o Primeiro compilador: Fujitsu's NetCOBOL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2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História da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Ada# (USAF Academy, Colorado)</a:t>
            </a:r>
          </a:p>
          <a:p>
            <a:r>
              <a:rPr lang="en-US" dirty="0"/>
              <a:t>Alice.NET (Saarland University, </a:t>
            </a:r>
            <a:r>
              <a:rPr lang="en-US" dirty="0" err="1"/>
              <a:t>Saarbrücken</a:t>
            </a:r>
            <a:r>
              <a:rPr lang="en-US" dirty="0"/>
              <a:t>)</a:t>
            </a:r>
          </a:p>
          <a:p>
            <a:r>
              <a:rPr lang="en-US" dirty="0"/>
              <a:t>Boo (codehaus.org)</a:t>
            </a:r>
          </a:p>
          <a:p>
            <a:r>
              <a:rPr lang="en-US" dirty="0" err="1"/>
              <a:t>NetCOBOL</a:t>
            </a:r>
            <a:r>
              <a:rPr lang="en-US" dirty="0"/>
              <a:t> (Fujitsu)</a:t>
            </a:r>
          </a:p>
          <a:p>
            <a:r>
              <a:rPr lang="en-US" dirty="0"/>
              <a:t>COBOL2002 for .NET Framework (NEC/Hitachi)</a:t>
            </a:r>
          </a:p>
          <a:p>
            <a:r>
              <a:rPr lang="en-US" dirty="0" err="1"/>
              <a:t>NetExpress</a:t>
            </a:r>
            <a:r>
              <a:rPr lang="en-US" dirty="0"/>
              <a:t> COBOL (</a:t>
            </a:r>
            <a:r>
              <a:rPr lang="en-US" dirty="0" err="1"/>
              <a:t>Microfocus</a:t>
            </a:r>
            <a:r>
              <a:rPr lang="en-US" dirty="0"/>
              <a:t>)</a:t>
            </a:r>
          </a:p>
          <a:p>
            <a:r>
              <a:rPr lang="en-US" dirty="0"/>
              <a:t>CommonLarceny.NET (Northeastern University, Boston)</a:t>
            </a:r>
          </a:p>
          <a:p>
            <a:r>
              <a:rPr lang="en-US" dirty="0"/>
              <a:t>CULE.NET (CULEPlace.com)</a:t>
            </a:r>
          </a:p>
          <a:p>
            <a:r>
              <a:rPr lang="en-US" dirty="0"/>
              <a:t>Component Pascal (Queensland University of Technology, Australia)</a:t>
            </a:r>
          </a:p>
          <a:p>
            <a:r>
              <a:rPr lang="en-US" dirty="0"/>
              <a:t>Fortran (</a:t>
            </a:r>
            <a:r>
              <a:rPr lang="en-US" dirty="0" err="1"/>
              <a:t>Lahey</a:t>
            </a:r>
            <a:r>
              <a:rPr lang="en-US" dirty="0"/>
              <a:t>/Fujitsu)</a:t>
            </a:r>
          </a:p>
          <a:p>
            <a:r>
              <a:rPr lang="en-US" dirty="0"/>
              <a:t>Hotdog Scheme (Northwestern University, Chicago)</a:t>
            </a:r>
          </a:p>
          <a:p>
            <a:r>
              <a:rPr lang="en-US" dirty="0"/>
              <a:t>Lagoona.NET (University of California, Irvine)</a:t>
            </a:r>
          </a:p>
          <a:p>
            <a:r>
              <a:rPr lang="en-US" dirty="0"/>
              <a:t>LCC (ANSI C) (Microsoft Research, Redmond)</a:t>
            </a:r>
          </a:p>
          <a:p>
            <a:r>
              <a:rPr lang="en-US" dirty="0"/>
              <a:t>Mercury (University of Melbourne, Australia)</a:t>
            </a:r>
          </a:p>
          <a:p>
            <a:r>
              <a:rPr lang="en-US" dirty="0"/>
              <a:t>Modula-2 (Queensland University of Technology, Australia)</a:t>
            </a:r>
          </a:p>
          <a:p>
            <a:r>
              <a:rPr lang="en-US" dirty="0"/>
              <a:t>Moscow ML.NET (Royal Veterinary and Agricultural University, Denmark)</a:t>
            </a:r>
          </a:p>
          <a:p>
            <a:r>
              <a:rPr lang="en-US" dirty="0"/>
              <a:t>Oberon.NET (Swiss Federal Institute of Technology, Zürich)</a:t>
            </a:r>
          </a:p>
          <a:p>
            <a:r>
              <a:rPr lang="en-US" dirty="0"/>
              <a:t>S# (Smallscript.com)</a:t>
            </a:r>
          </a:p>
          <a:p>
            <a:r>
              <a:rPr lang="en-US"/>
              <a:t>SML.NET (Microsoft Research, Cambridge, United Kingdom)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31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Common Language Runtime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Base Class Library Support</a:t>
            </a:r>
          </a:p>
          <a:p>
            <a:r>
              <a:rPr lang="pt-BR" dirty="0" smtClean="0"/>
              <a:t>Thread Support</a:t>
            </a:r>
          </a:p>
          <a:p>
            <a:r>
              <a:rPr lang="pt-BR" dirty="0" smtClean="0"/>
              <a:t>Com Marshaler</a:t>
            </a:r>
          </a:p>
          <a:p>
            <a:r>
              <a:rPr lang="pt-BR" dirty="0" smtClean="0"/>
              <a:t>Type Checker</a:t>
            </a:r>
          </a:p>
          <a:p>
            <a:r>
              <a:rPr lang="pt-BR" dirty="0" smtClean="0"/>
              <a:t>Exception Manager</a:t>
            </a:r>
          </a:p>
          <a:p>
            <a:r>
              <a:rPr lang="pt-BR" dirty="0" smtClean="0"/>
              <a:t>Security Engine</a:t>
            </a:r>
          </a:p>
          <a:p>
            <a:r>
              <a:rPr lang="pt-BR" dirty="0" smtClean="0"/>
              <a:t>IL to Native Code (Just In Time compiler)</a:t>
            </a:r>
          </a:p>
          <a:p>
            <a:r>
              <a:rPr lang="pt-BR" dirty="0" smtClean="0"/>
              <a:t>Code Manager</a:t>
            </a:r>
          </a:p>
          <a:p>
            <a:r>
              <a:rPr lang="pt-BR" dirty="0" smtClean="0"/>
              <a:t>Garbage Collector</a:t>
            </a:r>
          </a:p>
          <a:p>
            <a:r>
              <a:rPr lang="pt-BR" dirty="0" smtClean="0"/>
              <a:t>Class Loader</a:t>
            </a:r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rot="8126672">
            <a:off x="6521676" y="3898167"/>
            <a:ext cx="136815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3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Common Language Runtime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360702"/>
            <a:ext cx="5896913" cy="4092634"/>
          </a:xfrm>
        </p:spPr>
      </p:pic>
      <p:sp>
        <p:nvSpPr>
          <p:cNvPr id="5" name="Right Arrow 4"/>
          <p:cNvSpPr/>
          <p:nvPr/>
        </p:nvSpPr>
        <p:spPr>
          <a:xfrm>
            <a:off x="251520" y="4941168"/>
            <a:ext cx="136815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19672" y="4653136"/>
            <a:ext cx="2016224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8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JIT Compiler em ação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84" y="1935163"/>
            <a:ext cx="4513432" cy="4389437"/>
          </a:xfrm>
        </p:spPr>
      </p:pic>
    </p:spTree>
    <p:extLst>
      <p:ext uri="{BB962C8B-B14F-4D97-AF65-F5344CB8AC3E}">
        <p14:creationId xmlns:p14="http://schemas.microsoft.com/office/powerpoint/2010/main" val="85812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JIT </a:t>
            </a:r>
            <a:r>
              <a:rPr lang="pt-BR" dirty="0"/>
              <a:t>Compiler em </a:t>
            </a:r>
            <a:r>
              <a:rPr lang="pt-BR" dirty="0" smtClean="0"/>
              <a:t>ação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8494310" cy="3672408"/>
          </a:xfrm>
        </p:spPr>
      </p:pic>
    </p:spTree>
    <p:extLst>
      <p:ext uri="{BB962C8B-B14F-4D97-AF65-F5344CB8AC3E}">
        <p14:creationId xmlns:p14="http://schemas.microsoft.com/office/powerpoint/2010/main" val="83896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Compilando a IL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564904"/>
            <a:ext cx="4925113" cy="3200847"/>
          </a:xfrm>
        </p:spPr>
      </p:pic>
      <p:sp>
        <p:nvSpPr>
          <p:cNvPr id="8" name="Right Arrow 7"/>
          <p:cNvSpPr/>
          <p:nvPr/>
        </p:nvSpPr>
        <p:spPr>
          <a:xfrm>
            <a:off x="5796136" y="4087368"/>
            <a:ext cx="100811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76256" y="404671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Compilador IL</a:t>
            </a:r>
          </a:p>
        </p:txBody>
      </p:sp>
    </p:spTree>
    <p:extLst>
      <p:ext uri="{BB962C8B-B14F-4D97-AF65-F5344CB8AC3E}">
        <p14:creationId xmlns:p14="http://schemas.microsoft.com/office/powerpoint/2010/main" val="74804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Demo: IL Assembler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133480"/>
          </a:xfrm>
        </p:spPr>
        <p:txBody>
          <a:bodyPr/>
          <a:lstStyle/>
          <a:p>
            <a:r>
              <a:rPr lang="pt-BR" dirty="0"/>
              <a:t>Ferramenta </a:t>
            </a:r>
            <a:r>
              <a:rPr lang="pt-BR" dirty="0" smtClean="0"/>
              <a:t>do </a:t>
            </a:r>
            <a:r>
              <a:rPr lang="pt-BR" dirty="0"/>
              <a:t>.Net Framework SDK</a:t>
            </a:r>
            <a:endParaRPr lang="en-US" dirty="0"/>
          </a:p>
          <a:p>
            <a:r>
              <a:rPr lang="en-US" dirty="0" err="1" smtClean="0"/>
              <a:t>ilasm</a:t>
            </a:r>
            <a:r>
              <a:rPr lang="en-US" dirty="0" smtClean="0"/>
              <a:t> </a:t>
            </a:r>
            <a:r>
              <a:rPr lang="en-US" dirty="0"/>
              <a:t>helloworld.il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2996953"/>
            <a:ext cx="63367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// HelloWorld.il</a:t>
            </a:r>
          </a:p>
          <a:p>
            <a:endParaRPr lang="pt-BR" sz="1200" dirty="0">
              <a:latin typeface="Consolas" pitchFamily="49" charset="0"/>
              <a:cs typeface="Consolas" pitchFamily="49" charset="0"/>
            </a:endParaRP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.assembly extern mscorlib {}</a:t>
            </a:r>
          </a:p>
          <a:p>
            <a:endParaRPr lang="pt-BR" sz="1200" dirty="0">
              <a:latin typeface="Consolas" pitchFamily="49" charset="0"/>
              <a:cs typeface="Consolas" pitchFamily="49" charset="0"/>
            </a:endParaRP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.assembly HelloWorld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.ver 1:0:0:0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pt-BR" sz="1200" dirty="0">
              <a:latin typeface="Consolas" pitchFamily="49" charset="0"/>
              <a:cs typeface="Consolas" pitchFamily="49" charset="0"/>
            </a:endParaRP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.module HelloWorld.exe</a:t>
            </a:r>
          </a:p>
          <a:p>
            <a:endParaRPr lang="pt-BR" sz="1200" dirty="0">
              <a:latin typeface="Consolas" pitchFamily="49" charset="0"/>
              <a:cs typeface="Consolas" pitchFamily="49" charset="0"/>
            </a:endParaRP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.method static void Main() cil managed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.maxstack 1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.entrypoint</a:t>
            </a:r>
          </a:p>
          <a:p>
            <a:endParaRPr lang="pt-BR" sz="1200" dirty="0">
              <a:latin typeface="Consolas" pitchFamily="49" charset="0"/>
              <a:cs typeface="Consolas" pitchFamily="49" charset="0"/>
            </a:endParaRP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ldstr "Hello World!"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call  void [mscorlib]System.Console::WriteLine(string)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	ret</a:t>
            </a:r>
          </a:p>
          <a:p>
            <a:r>
              <a:rPr lang="pt-BR" sz="1200" dirty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846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Hello World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844824"/>
            <a:ext cx="820891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.assembly extern mscorlib {} 		// Diretiva: indica referência para um assembly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.assembly HelloWorld			// Diretiva: escreve manifesto no arquivo gerado 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{			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major version: 1, minor version 0 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.ver 1:0:0:0	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build: 0, revision: 0.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.module HelloWorld.exe			// Diretiva module. Ela declara um módulo e indica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		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o nome do arquivo onde esse 		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			// deverá ser armazenado. Se otimida o nome do módulo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			// será igual ao no nome do arquivo IL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.method static void Main() cil managed	// diretiva method. Indica a criação de um método, seu 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			// escopo é delimitado pelas {}</a:t>
            </a:r>
          </a:p>
          <a:p>
            <a:r>
              <a:rPr lang="pt-BR" sz="1100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				// detalhe, o método existe mesmo fora de uma classe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.maxstack 1			// diretiva que define o tamanho da evaluation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stack </a:t>
            </a:r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			// para 1 elemento apenas (não é em bytes!)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.entrypoint			// diretiva .entrypoint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ldstr "Hello World!"		// opcode carrega a string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“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Hello World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”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para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Stack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. 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endParaRPr lang="pt-BR" sz="1100" dirty="0" smtClean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call 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void [mscorlib]System.Console::WriteLine(string)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endParaRPr lang="pt-BR" sz="1100" dirty="0" smtClean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ret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		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opcode ret indica saída do método Main() 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3146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Somando inteiros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844824"/>
            <a:ext cx="820891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 smtClean="0">
                <a:latin typeface="Consolas" pitchFamily="49" charset="0"/>
                <a:cs typeface="Consolas" pitchFamily="49" charset="0"/>
              </a:rPr>
              <a:t>.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assembly extern mscorlib {}</a:t>
            </a:r>
          </a:p>
          <a:p>
            <a:r>
              <a:rPr lang="pt-BR" sz="1100" dirty="0" smtClean="0">
                <a:latin typeface="Consolas" pitchFamily="49" charset="0"/>
                <a:cs typeface="Consolas" pitchFamily="49" charset="0"/>
              </a:rPr>
              <a:t>.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assembly somaints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.ver 1:0:0:0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.module somaints.exe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.method static void Main() cil managed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.entrypoint</a:t>
            </a:r>
          </a:p>
          <a:p>
            <a:endParaRPr lang="pt-BR" sz="1100" dirty="0" smtClean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.maxstack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2		// esta diretiva informa a quantidade máxima de elementos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		// que ocuparão a Stack</a:t>
            </a:r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ldstr "Soma de 25 e 236: "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call void [mscorlib]System.Console::Write(string)</a:t>
            </a:r>
          </a:p>
          <a:p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ldc.i4.s 25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ldc.i4 236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add		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//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OpCode add. Retira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dois valores da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stack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(do mesmo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				// tipo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), realiza a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soma 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e coloca o resultado de volta na 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stack</a:t>
            </a:r>
            <a:r>
              <a:rPr lang="pt-BR" sz="1100" dirty="0">
                <a:latin typeface="Consolas" pitchFamily="49" charset="0"/>
                <a:cs typeface="Consolas" pitchFamily="49" charset="0"/>
              </a:rPr>
              <a:t>.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call void [mscorlib]System.Console::WriteLine(int32)</a:t>
            </a: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	</a:t>
            </a:r>
            <a:r>
              <a:rPr lang="pt-BR" sz="1100" dirty="0" smtClean="0">
                <a:latin typeface="Consolas" pitchFamily="49" charset="0"/>
                <a:cs typeface="Consolas" pitchFamily="49" charset="0"/>
              </a:rPr>
              <a:t>ret		// OpCode ret</a:t>
            </a:r>
            <a:endParaRPr lang="pt-BR" sz="1100" dirty="0">
              <a:latin typeface="Consolas" pitchFamily="49" charset="0"/>
              <a:cs typeface="Consolas" pitchFamily="49" charset="0"/>
            </a:endParaRPr>
          </a:p>
          <a:p>
            <a:r>
              <a:rPr lang="pt-BR" sz="1100" dirty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5785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08720"/>
            <a:ext cx="9110158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Conhecendo</a:t>
            </a:r>
            <a:r>
              <a:rPr lang="en-US" dirty="0" smtClean="0"/>
              <a:t> </a:t>
            </a:r>
            <a:r>
              <a:rPr lang="en-US" dirty="0"/>
              <a:t>a </a:t>
            </a:r>
            <a:r>
              <a:rPr lang="en-US" dirty="0" smtClean="0"/>
              <a:t>Intermediate Language</a:t>
            </a:r>
            <a:endParaRPr lang="pt-B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03848" y="2636912"/>
            <a:ext cx="3888432" cy="2376264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dirty="0" smtClean="0"/>
              <a:t>Referências:</a:t>
            </a:r>
          </a:p>
          <a:p>
            <a:endParaRPr lang="en-US" sz="2400" dirty="0" smtClean="0"/>
          </a:p>
          <a:p>
            <a:pPr marL="685800" indent="-685800">
              <a:buFont typeface="Wingdings" pitchFamily="2" charset="2"/>
              <a:buChar char="§"/>
            </a:pPr>
            <a:r>
              <a:rPr lang="en-US" sz="2400" dirty="0" smtClean="0"/>
              <a:t>Serge </a:t>
            </a:r>
            <a:r>
              <a:rPr lang="en-US" sz="2400" dirty="0" err="1" smtClean="0"/>
              <a:t>Lidin</a:t>
            </a:r>
            <a:r>
              <a:rPr lang="en-US" sz="2400" dirty="0" smtClean="0"/>
              <a:t> 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en-US" sz="2400" dirty="0" smtClean="0"/>
              <a:t>Jeffrey Richter 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en-US" sz="2400" dirty="0" smtClean="0"/>
              <a:t>Simon Robinson 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en-US" sz="2400" dirty="0" err="1" smtClean="0"/>
              <a:t>Elemar</a:t>
            </a:r>
            <a:r>
              <a:rPr lang="en-US" sz="2400" dirty="0" smtClean="0"/>
              <a:t> Junior</a:t>
            </a:r>
          </a:p>
        </p:txBody>
      </p:sp>
    </p:spTree>
    <p:extLst>
      <p:ext uri="{BB962C8B-B14F-4D97-AF65-F5344CB8AC3E}">
        <p14:creationId xmlns:p14="http://schemas.microsoft.com/office/powerpoint/2010/main" val="4083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Propriedade Intelectual e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Assemblies armazenados no "server side" estão seguros</a:t>
            </a:r>
            <a:r>
              <a:rPr lang="pt-BR" dirty="0" smtClean="0"/>
              <a:t>.</a:t>
            </a:r>
          </a:p>
          <a:p>
            <a:r>
              <a:rPr lang="pt-BR" dirty="0"/>
              <a:t>Aplicativos distribuidos no client-side, obfuscators, não garantem 100</a:t>
            </a:r>
            <a:r>
              <a:rPr lang="pt-BR" dirty="0" smtClean="0"/>
              <a:t>%.</a:t>
            </a:r>
          </a:p>
          <a:p>
            <a:r>
              <a:rPr lang="pt-BR" dirty="0"/>
              <a:t>Desenvolver um código "não gerenciado" e utilizar a interoperabilidade</a:t>
            </a:r>
            <a:r>
              <a:rPr lang="pt-BR" dirty="0" smtClean="0"/>
              <a:t>.</a:t>
            </a:r>
          </a:p>
          <a:p>
            <a:r>
              <a:rPr lang="pt-BR" dirty="0"/>
              <a:t>Futuramente a MS irá oferecer Digital Rights Management (DRM</a:t>
            </a:r>
            <a:r>
              <a:rPr lang="pt-BR" dirty="0" smtClean="0"/>
              <a:t>) Ex.: Windows Media Player</a:t>
            </a:r>
          </a:p>
          <a:p>
            <a:r>
              <a:rPr lang="pt-BR" dirty="0"/>
              <a:t>Cuidado: NGen não garante a proteção.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06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entender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Examinar o código gerado pelo compilador do C#, VB ou F# oferece um segundo ponto de vista, tornando explícita a diferença entre as linguagens.</a:t>
            </a:r>
          </a:p>
          <a:p>
            <a:r>
              <a:rPr lang="en-US" dirty="0" smtClean="0"/>
              <a:t>Insights !</a:t>
            </a:r>
          </a:p>
          <a:p>
            <a:r>
              <a:rPr lang="pt-BR" dirty="0" smtClean="0"/>
              <a:t>Otimizar seu código para o JIT Compiler.</a:t>
            </a:r>
          </a:p>
          <a:p>
            <a:r>
              <a:rPr lang="pt-BR" dirty="0" smtClean="0"/>
              <a:t>Utilizar recursos somente disponíveis em uma linguagem de baixo nível.</a:t>
            </a:r>
          </a:p>
          <a:p>
            <a:r>
              <a:rPr lang="pt-BR" dirty="0" smtClean="0"/>
              <a:t>É um pre-requisito para quem quer desenvolver compiladores, debuggers e novas linguagens de programação.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5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entender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Sustentar melhor sua argumentação na tomada de decisões.</a:t>
            </a:r>
          </a:p>
          <a:p>
            <a:r>
              <a:rPr lang="pt-BR" dirty="0" smtClean="0"/>
              <a:t>Um bom caminho para desenvolvedores começarem a dominar a CLR.</a:t>
            </a:r>
          </a:p>
          <a:p>
            <a:r>
              <a:rPr lang="pt-BR" dirty="0" smtClean="0"/>
              <a:t>Dominar a CLR é um dos pre-requisitos para se tornar um Arquiteto de Software 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8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Inimigos da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“Network calls” </a:t>
            </a:r>
            <a:r>
              <a:rPr lang="en-US" dirty="0" err="1" smtClean="0"/>
              <a:t>desnecessárias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Algoritmos</a:t>
            </a:r>
            <a:r>
              <a:rPr lang="en-US" dirty="0" smtClean="0"/>
              <a:t> </a:t>
            </a:r>
            <a:r>
              <a:rPr lang="en-US" dirty="0" err="1" smtClean="0"/>
              <a:t>defeituosos</a:t>
            </a:r>
            <a:r>
              <a:rPr lang="en-US" dirty="0" smtClean="0"/>
              <a:t>.</a:t>
            </a:r>
          </a:p>
          <a:p>
            <a:r>
              <a:rPr lang="pt-BR" dirty="0" smtClean="0"/>
              <a:t>Desconhecimento sobre boas práticas.</a:t>
            </a:r>
          </a:p>
          <a:p>
            <a:r>
              <a:rPr lang="pt-BR" dirty="0" smtClean="0"/>
              <a:t>Má utilização ou desuso do cache da aplicação.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90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Ngen </a:t>
            </a:r>
            <a:r>
              <a:rPr lang="pt-BR" dirty="0" smtClean="0"/>
              <a:t>(ferramenta </a:t>
            </a:r>
            <a:r>
              <a:rPr lang="pt-BR" dirty="0"/>
              <a:t>do .Net Framework </a:t>
            </a:r>
            <a:r>
              <a:rPr lang="pt-BR" dirty="0" smtClean="0"/>
              <a:t>SDK)</a:t>
            </a:r>
            <a:endParaRPr lang="en-US" dirty="0"/>
          </a:p>
          <a:p>
            <a:r>
              <a:rPr lang="pt-BR" dirty="0" smtClean="0"/>
              <a:t>Emitting</a:t>
            </a:r>
          </a:p>
        </p:txBody>
      </p:sp>
    </p:spTree>
    <p:extLst>
      <p:ext uri="{BB962C8B-B14F-4D97-AF65-F5344CB8AC3E}">
        <p14:creationId xmlns:p14="http://schemas.microsoft.com/office/powerpoint/2010/main" val="357992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Ngen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948656"/>
            <a:ext cx="5715000" cy="4362450"/>
          </a:xfrm>
        </p:spPr>
      </p:pic>
    </p:spTree>
    <p:extLst>
      <p:ext uri="{BB962C8B-B14F-4D97-AF65-F5344CB8AC3E}">
        <p14:creationId xmlns:p14="http://schemas.microsoft.com/office/powerpoint/2010/main" val="315917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err="1" smtClean="0"/>
              <a:t>Destino</a:t>
            </a:r>
            <a:r>
              <a:rPr lang="en-US" dirty="0" smtClean="0"/>
              <a:t> das </a:t>
            </a:r>
            <a:r>
              <a:rPr lang="en-US" dirty="0" err="1" smtClean="0"/>
              <a:t>imagens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pt-BR" dirty="0"/>
              <a:t>C:\Windows\Assembly\NativeImages_v4.0.#####_64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OBS.: 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aplicações</a:t>
            </a:r>
            <a:r>
              <a:rPr lang="en-US" dirty="0"/>
              <a:t> ASP.NET </a:t>
            </a:r>
            <a:r>
              <a:rPr lang="en-US" dirty="0" err="1"/>
              <a:t>não</a:t>
            </a:r>
            <a:r>
              <a:rPr lang="en-US" dirty="0"/>
              <a:t> é </a:t>
            </a:r>
            <a:r>
              <a:rPr lang="en-US" dirty="0" err="1"/>
              <a:t>recomendado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Vantagens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Melhora</a:t>
            </a:r>
            <a:r>
              <a:rPr lang="en-US" dirty="0" smtClean="0"/>
              <a:t> o tempo de startup da </a:t>
            </a:r>
            <a:r>
              <a:rPr lang="en-US" dirty="0" err="1" smtClean="0"/>
              <a:t>aplicação</a:t>
            </a:r>
            <a:r>
              <a:rPr lang="en-US" dirty="0" smtClean="0"/>
              <a:t>.</a:t>
            </a:r>
          </a:p>
          <a:p>
            <a:r>
              <a:rPr lang="pt-BR" dirty="0"/>
              <a:t>Reduz o working set da aplicação mapeando o assembly em memória para processos </a:t>
            </a:r>
            <a:r>
              <a:rPr lang="pt-BR" dirty="0" smtClean="0"/>
              <a:t>simultâneos.</a:t>
            </a:r>
          </a:p>
          <a:p>
            <a:r>
              <a:rPr lang="pt-BR" dirty="0" smtClean="0"/>
              <a:t>Mesmo sendo código “não gerenciado”, as imagens contam com todos os recursos da CLR.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4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 smtClean="0"/>
              <a:t>Desvantagens:</a:t>
            </a:r>
          </a:p>
          <a:p>
            <a:r>
              <a:rPr lang="en-US" dirty="0" err="1" smtClean="0"/>
              <a:t>Deixa</a:t>
            </a:r>
            <a:r>
              <a:rPr lang="en-US" dirty="0" smtClean="0"/>
              <a:t> de </a:t>
            </a:r>
            <a:r>
              <a:rPr lang="en-US" dirty="0" err="1" smtClean="0"/>
              <a:t>contar</a:t>
            </a:r>
            <a:r>
              <a:rPr lang="en-US" dirty="0" smtClean="0"/>
              <a:t> com as </a:t>
            </a:r>
            <a:r>
              <a:rPr lang="en-US" dirty="0" err="1" smtClean="0"/>
              <a:t>otimizações</a:t>
            </a:r>
            <a:r>
              <a:rPr lang="en-US" dirty="0" smtClean="0"/>
              <a:t> do JIT, </a:t>
            </a:r>
            <a:r>
              <a:rPr lang="en-US" dirty="0" err="1" smtClean="0"/>
              <a:t>impactando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5% de </a:t>
            </a:r>
            <a:r>
              <a:rPr lang="en-US" dirty="0" err="1" smtClean="0"/>
              <a:t>perda</a:t>
            </a:r>
            <a:r>
              <a:rPr lang="en-US" dirty="0" smtClean="0"/>
              <a:t> de performance.</a:t>
            </a:r>
          </a:p>
          <a:p>
            <a:r>
              <a:rPr lang="en-US" dirty="0" err="1" smtClean="0"/>
              <a:t>Havendo</a:t>
            </a:r>
            <a:r>
              <a:rPr lang="en-US" dirty="0" smtClean="0"/>
              <a:t> </a:t>
            </a:r>
            <a:r>
              <a:rPr lang="en-US" dirty="0" err="1" smtClean="0"/>
              <a:t>quebra</a:t>
            </a:r>
            <a:r>
              <a:rPr lang="en-US" dirty="0" smtClean="0"/>
              <a:t> de </a:t>
            </a:r>
            <a:r>
              <a:rPr lang="en-US" dirty="0" err="1" smtClean="0"/>
              <a:t>sincronia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seguintes</a:t>
            </a:r>
            <a:r>
              <a:rPr lang="en-US" dirty="0" smtClean="0"/>
              <a:t> </a:t>
            </a:r>
            <a:r>
              <a:rPr lang="en-US" dirty="0" err="1" smtClean="0"/>
              <a:t>cenários</a:t>
            </a:r>
            <a:r>
              <a:rPr lang="en-US" dirty="0" smtClean="0"/>
              <a:t>, o JIT </a:t>
            </a:r>
            <a:r>
              <a:rPr lang="en-US" dirty="0" err="1" smtClean="0"/>
              <a:t>irá</a:t>
            </a:r>
            <a:r>
              <a:rPr lang="en-US" dirty="0" smtClean="0"/>
              <a:t> </a:t>
            </a:r>
            <a:r>
              <a:rPr lang="en-US" dirty="0" err="1" smtClean="0"/>
              <a:t>assumir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Mudança</a:t>
            </a:r>
            <a:r>
              <a:rPr lang="en-US" dirty="0" smtClean="0"/>
              <a:t> da </a:t>
            </a:r>
            <a:r>
              <a:rPr lang="en-US" dirty="0" err="1" smtClean="0"/>
              <a:t>versão</a:t>
            </a:r>
            <a:r>
              <a:rPr lang="en-US" dirty="0" smtClean="0"/>
              <a:t> da CLR (Service Pack)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Mudança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versão</a:t>
            </a:r>
            <a:r>
              <a:rPr lang="en-US" dirty="0" smtClean="0"/>
              <a:t> do Windows (Service Pack)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Alteração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CPU, </a:t>
            </a:r>
            <a:r>
              <a:rPr lang="en-US" dirty="0" err="1" smtClean="0"/>
              <a:t>mesmo</a:t>
            </a:r>
            <a:r>
              <a:rPr lang="en-US" dirty="0" smtClean="0"/>
              <a:t> </a:t>
            </a:r>
            <a:r>
              <a:rPr lang="en-US" dirty="0" err="1" smtClean="0"/>
              <a:t>sendo</a:t>
            </a:r>
            <a:r>
              <a:rPr lang="en-US" dirty="0" smtClean="0"/>
              <a:t> virtual.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err="1" smtClean="0"/>
              <a:t>Mundança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assemblies </a:t>
            </a:r>
            <a:r>
              <a:rPr lang="en-US" dirty="0" err="1" smtClean="0"/>
              <a:t>referenciados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7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Emitting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Namespace </a:t>
            </a:r>
            <a:r>
              <a:rPr lang="en-US" dirty="0" err="1" smtClean="0"/>
              <a:t>System.Reflection.Emit</a:t>
            </a:r>
            <a:endParaRPr lang="pt-BR" dirty="0" smtClean="0"/>
          </a:p>
          <a:p>
            <a:r>
              <a:rPr lang="pt-BR" dirty="0" smtClean="0"/>
              <a:t>A </a:t>
            </a:r>
            <a:r>
              <a:rPr lang="pt-BR" dirty="0"/>
              <a:t>utilização de IL e Emitting permite gerar código </a:t>
            </a:r>
            <a:br>
              <a:rPr lang="pt-BR" dirty="0"/>
            </a:br>
            <a:r>
              <a:rPr lang="pt-BR" dirty="0" smtClean="0"/>
              <a:t>on-the-fly </a:t>
            </a:r>
            <a:r>
              <a:rPr lang="pt-BR" dirty="0"/>
              <a:t>com performance superior.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09986"/>
            <a:ext cx="6801098" cy="289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2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Conversão de imagens usando 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1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2266576"/>
          </a:xfrm>
        </p:spPr>
        <p:txBody>
          <a:bodyPr/>
          <a:lstStyle/>
          <a:p>
            <a:r>
              <a:rPr lang="en-US" dirty="0"/>
              <a:t>Serge </a:t>
            </a:r>
            <a:r>
              <a:rPr lang="en-US" dirty="0" err="1"/>
              <a:t>Lidin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924944"/>
            <a:ext cx="2743200" cy="3600400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pt-BR" dirty="0"/>
              <a:t>De 1999 até 2005 trabalhou na Microsoft no time ".NET common language runtime (CLR</a:t>
            </a:r>
            <a:r>
              <a:rPr lang="pt-BR" dirty="0" smtClean="0"/>
              <a:t>)“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Projetou e desenvolveu: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1 - IL </a:t>
            </a:r>
            <a:r>
              <a:rPr lang="en-US" dirty="0"/>
              <a:t>assembler</a:t>
            </a:r>
            <a:br>
              <a:rPr lang="en-US" dirty="0"/>
            </a:br>
            <a:r>
              <a:rPr lang="en-US" dirty="0" smtClean="0"/>
              <a:t>2 - IL </a:t>
            </a:r>
            <a:r>
              <a:rPr lang="en-US" dirty="0"/>
              <a:t>disassembler</a:t>
            </a:r>
            <a:br>
              <a:rPr lang="en-US" dirty="0"/>
            </a:br>
            <a:r>
              <a:rPr lang="en-US" dirty="0" smtClean="0"/>
              <a:t>3 - Metadata </a:t>
            </a:r>
            <a:r>
              <a:rPr lang="en-US" dirty="0"/>
              <a:t>validator</a:t>
            </a:r>
            <a:br>
              <a:rPr lang="en-US" dirty="0"/>
            </a:br>
            <a:r>
              <a:rPr lang="en-US" dirty="0" smtClean="0"/>
              <a:t>4 - Run-time </a:t>
            </a:r>
            <a:r>
              <a:rPr lang="en-US" dirty="0"/>
              <a:t>metadata validation in the execution </a:t>
            </a:r>
            <a:r>
              <a:rPr lang="en-US" dirty="0" smtClean="0"/>
              <a:t>engine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Continou </a:t>
            </a:r>
            <a:r>
              <a:rPr lang="pt-BR" dirty="0"/>
              <a:t>na Microsoft após 2005 no time Microsoft Phoenix (code generation and transformation)</a:t>
            </a:r>
            <a:endParaRPr lang="en-US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207" y="1742177"/>
            <a:ext cx="3611435" cy="444044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52736"/>
            <a:ext cx="10477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484784"/>
            <a:ext cx="3454152" cy="1728192"/>
          </a:xfrm>
        </p:spPr>
        <p:txBody>
          <a:bodyPr/>
          <a:lstStyle/>
          <a:p>
            <a:r>
              <a:rPr lang="en-US" dirty="0" smtClean="0"/>
              <a:t>Microsoft Application </a:t>
            </a:r>
            <a:r>
              <a:rPr lang="en-US" dirty="0"/>
              <a:t>Architecture </a:t>
            </a:r>
            <a:r>
              <a:rPr lang="en-US" dirty="0" smtClean="0"/>
              <a:t>Guide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Edition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867" y="1676400"/>
            <a:ext cx="3766115" cy="4572000"/>
          </a:xfrm>
        </p:spPr>
      </p:pic>
      <p:sp>
        <p:nvSpPr>
          <p:cNvPr id="10" name="Text Placeholder 2"/>
          <p:cNvSpPr>
            <a:spLocks noGrp="1"/>
          </p:cNvSpPr>
          <p:nvPr>
            <p:ph type="body" idx="2"/>
          </p:nvPr>
        </p:nvSpPr>
        <p:spPr>
          <a:xfrm>
            <a:off x="685800" y="3284984"/>
            <a:ext cx="2743200" cy="2963416"/>
          </a:xfrm>
        </p:spPr>
        <p:txBody>
          <a:bodyPr/>
          <a:lstStyle/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Gratuíto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Endereço para download:</a:t>
            </a:r>
            <a:r>
              <a:rPr lang="pt-BR" dirty="0"/>
              <a:t/>
            </a:r>
            <a:br>
              <a:rPr lang="pt-BR" dirty="0"/>
            </a:br>
            <a:r>
              <a:rPr lang="pt-BR" dirty="0">
                <a:hlinkClick r:id="rId3"/>
              </a:rPr>
              <a:t>http://msdn.microsoft.com/en-us/library/dd673617.aspx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15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Arquitetura - </a:t>
            </a:r>
            <a:r>
              <a:rPr lang="en-US" dirty="0"/>
              <a:t>Pattern &amp;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Definir</a:t>
            </a:r>
            <a:r>
              <a:rPr lang="en-US" dirty="0" smtClean="0"/>
              <a:t>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ficará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cache, </a:t>
            </a:r>
            <a:r>
              <a:rPr lang="en-US" dirty="0" err="1" smtClean="0"/>
              <a:t>aonde</a:t>
            </a:r>
            <a:r>
              <a:rPr lang="en-US" dirty="0" smtClean="0"/>
              <a:t> </a:t>
            </a:r>
            <a:r>
              <a:rPr lang="en-US" dirty="0" err="1" smtClean="0"/>
              <a:t>ficará</a:t>
            </a:r>
            <a:r>
              <a:rPr lang="en-US" dirty="0" smtClean="0"/>
              <a:t> o cache e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recuperar</a:t>
            </a:r>
            <a:r>
              <a:rPr lang="en-US" dirty="0" smtClean="0"/>
              <a:t> a </a:t>
            </a:r>
            <a:r>
              <a:rPr lang="en-US" dirty="0" err="1" smtClean="0"/>
              <a:t>informação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smtClean="0"/>
              <a:t>cache.</a:t>
            </a:r>
            <a:endParaRPr lang="en-US" dirty="0" smtClean="0"/>
          </a:p>
          <a:p>
            <a:r>
              <a:rPr lang="en-US" dirty="0" err="1" smtClean="0"/>
              <a:t>Definição</a:t>
            </a:r>
            <a:r>
              <a:rPr lang="en-US" dirty="0" smtClean="0"/>
              <a:t> de </a:t>
            </a:r>
            <a:r>
              <a:rPr lang="en-US" dirty="0" err="1" smtClean="0"/>
              <a:t>métodos</a:t>
            </a:r>
            <a:r>
              <a:rPr lang="en-US" dirty="0" smtClean="0"/>
              <a:t> e </a:t>
            </a:r>
            <a:r>
              <a:rPr lang="en-US" dirty="0" err="1" smtClean="0"/>
              <a:t>campos</a:t>
            </a:r>
            <a:r>
              <a:rPr lang="en-US" dirty="0" smtClean="0"/>
              <a:t> </a:t>
            </a:r>
            <a:r>
              <a:rPr lang="en-US" dirty="0" err="1" smtClean="0"/>
              <a:t>estáticos</a:t>
            </a:r>
            <a:r>
              <a:rPr lang="en-US" dirty="0"/>
              <a:t> </a:t>
            </a:r>
            <a:r>
              <a:rPr lang="en-US" dirty="0" err="1" smtClean="0"/>
              <a:t>considerando</a:t>
            </a:r>
            <a:r>
              <a:rPr lang="en-US" dirty="0" smtClean="0"/>
              <a:t> o </a:t>
            </a:r>
            <a:r>
              <a:rPr lang="en-US" dirty="0" err="1" smtClean="0"/>
              <a:t>custo</a:t>
            </a:r>
            <a:r>
              <a:rPr lang="en-US" dirty="0" smtClean="0"/>
              <a:t> da </a:t>
            </a:r>
            <a:r>
              <a:rPr lang="en-US" dirty="0" err="1" smtClean="0"/>
              <a:t>memória</a:t>
            </a:r>
            <a:r>
              <a:rPr lang="en-US" dirty="0" smtClean="0"/>
              <a:t> e o </a:t>
            </a:r>
            <a:r>
              <a:rPr lang="en-US" dirty="0" err="1" smtClean="0"/>
              <a:t>ganho</a:t>
            </a:r>
            <a:r>
              <a:rPr lang="en-US" dirty="0" smtClean="0"/>
              <a:t> de performance.</a:t>
            </a:r>
          </a:p>
          <a:p>
            <a:r>
              <a:rPr lang="pt-BR" dirty="0"/>
              <a:t>No uso de arquitetura em camadas, optar por distribuir fisicamente as camadas</a:t>
            </a:r>
            <a:r>
              <a:rPr lang="pt-BR" dirty="0" smtClean="0"/>
              <a:t>.</a:t>
            </a:r>
            <a:endParaRPr lang="pt-BR" dirty="0"/>
          </a:p>
          <a:p>
            <a:r>
              <a:rPr lang="pt-BR" dirty="0"/>
              <a:t>No banco de dados considerar o uso de batched commands para reduzir o tráfego de rede</a:t>
            </a:r>
            <a:r>
              <a:rPr lang="pt-BR" dirty="0" smtClean="0"/>
              <a:t>.</a:t>
            </a:r>
            <a:endParaRPr lang="pt-BR" dirty="0"/>
          </a:p>
          <a:p>
            <a:r>
              <a:rPr lang="pt-BR" dirty="0"/>
              <a:t>Usar sempre que possível o DataReader.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9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Projeto</a:t>
            </a:r>
            <a:r>
              <a:rPr lang="en-US" dirty="0" smtClean="0"/>
              <a:t> open source </a:t>
            </a:r>
            <a:r>
              <a:rPr lang="en-US" dirty="0" err="1" smtClean="0"/>
              <a:t>FluentIL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pt-BR" sz="2000" dirty="0" smtClean="0">
                <a:hlinkClick r:id="rId2"/>
              </a:rPr>
              <a:t>http</a:t>
            </a:r>
            <a:r>
              <a:rPr lang="pt-BR" sz="2000" dirty="0">
                <a:hlinkClick r:id="rId2"/>
              </a:rPr>
              <a:t>://</a:t>
            </a:r>
            <a:r>
              <a:rPr lang="pt-BR" sz="2000" dirty="0" smtClean="0">
                <a:hlinkClick r:id="rId2"/>
              </a:rPr>
              <a:t>fluentil.codeplex.com</a:t>
            </a:r>
            <a:endParaRPr lang="pt-BR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dirty="0" err="1" smtClean="0"/>
              <a:t>Série</a:t>
            </a:r>
            <a:r>
              <a:rPr lang="en-US" dirty="0" smtClean="0"/>
              <a:t> </a:t>
            </a:r>
            <a:r>
              <a:rPr lang="en-US" dirty="0"/>
              <a:t>de posts (1/10):</a:t>
            </a:r>
            <a:br>
              <a:rPr lang="en-US" dirty="0"/>
            </a:br>
            <a:r>
              <a:rPr lang="en-US" dirty="0">
                <a:hlinkClick r:id="rId3"/>
              </a:rPr>
              <a:t>http://elemarjr.net/2010/07/28/il-101parte-1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Discussão</a:t>
            </a:r>
            <a:r>
              <a:rPr lang="en-US" dirty="0" smtClean="0"/>
              <a:t> do forum </a:t>
            </a:r>
            <a:r>
              <a:rPr lang="en-US" dirty="0" err="1" smtClean="0"/>
              <a:t>dotnetarchitets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>
                <a:hlinkClick r:id="rId4"/>
              </a:rPr>
              <a:t>http://groups.google.com/group/dotnetarchitects/browse_thread/thread/6869c56b8d67bb2b?hl=pt#</a:t>
            </a:r>
            <a:r>
              <a:rPr lang="en-US" dirty="0" smtClean="0">
                <a:hlinkClick r:id="rId4"/>
              </a:rPr>
              <a:t/>
            </a:r>
            <a:br>
              <a:rPr lang="en-US" dirty="0" smtClean="0">
                <a:hlinkClick r:id="rId4"/>
              </a:rPr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49477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2266576"/>
          </a:xfrm>
        </p:spPr>
        <p:txBody>
          <a:bodyPr/>
          <a:lstStyle/>
          <a:p>
            <a:r>
              <a:rPr lang="en-US" dirty="0"/>
              <a:t>Jeffrey Richter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924944"/>
            <a:ext cx="2743200" cy="332345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67" y="1676400"/>
            <a:ext cx="3813716" cy="45720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29609"/>
            <a:ext cx="1020564" cy="143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2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2266576"/>
          </a:xfrm>
        </p:spPr>
        <p:txBody>
          <a:bodyPr/>
          <a:lstStyle/>
          <a:p>
            <a:r>
              <a:rPr lang="en-US" dirty="0"/>
              <a:t>Dr. Simon </a:t>
            </a:r>
            <a:r>
              <a:rPr lang="en-US" dirty="0" smtClean="0"/>
              <a:t>Robinson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924944"/>
            <a:ext cx="2743200" cy="332345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925" y="1676400"/>
            <a:ext cx="4572000" cy="4572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96" y="1052736"/>
            <a:ext cx="1242382" cy="134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4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2266576"/>
          </a:xfrm>
        </p:spPr>
        <p:txBody>
          <a:bodyPr/>
          <a:lstStyle/>
          <a:p>
            <a:r>
              <a:rPr lang="en-US" dirty="0" err="1" smtClean="0"/>
              <a:t>Elemar</a:t>
            </a:r>
            <a:r>
              <a:rPr lang="en-US" dirty="0" smtClean="0"/>
              <a:t> </a:t>
            </a:r>
            <a:r>
              <a:rPr lang="en-US" dirty="0" err="1" smtClean="0"/>
              <a:t>Júnior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924944"/>
            <a:ext cx="2743200" cy="3323456"/>
          </a:xfrm>
        </p:spPr>
        <p:txBody>
          <a:bodyPr/>
          <a:lstStyle/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Brasileiro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Arquiteto de  Software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Softwares para ambientes 3D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Grande colaborador brasileiro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Grupo .Net BR (Moderador)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Grupo .Net RS (Moderador)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pt-BR" dirty="0" smtClean="0"/>
              <a:t>Blog: </a:t>
            </a:r>
            <a:r>
              <a:rPr lang="en-US" dirty="0">
                <a:hlinkClick r:id="rId2"/>
              </a:rPr>
              <a:t>http://elemarjr.net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pt-BR" dirty="0"/>
              <a:t>Twitter: </a:t>
            </a:r>
            <a:r>
              <a:rPr lang="pt-BR" dirty="0" smtClean="0"/>
              <a:t>@elemarjr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73021"/>
            <a:ext cx="1656184" cy="1264263"/>
          </a:xfrm>
        </p:spPr>
      </p:pic>
      <p:sp>
        <p:nvSpPr>
          <p:cNvPr id="8" name="TextBox 7"/>
          <p:cNvSpPr txBox="1"/>
          <p:nvPr/>
        </p:nvSpPr>
        <p:spPr>
          <a:xfrm>
            <a:off x="4067944" y="1844824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444" y="1340768"/>
            <a:ext cx="4709487" cy="460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8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Aonde está a IL ?</a:t>
            </a:r>
            <a:endParaRPr lang="en-US" dirty="0"/>
          </a:p>
        </p:txBody>
      </p:sp>
      <p:sp>
        <p:nvSpPr>
          <p:cNvPr id="6" name="Right Brace 5"/>
          <p:cNvSpPr/>
          <p:nvPr/>
        </p:nvSpPr>
        <p:spPr>
          <a:xfrm>
            <a:off x="6048509" y="5085184"/>
            <a:ext cx="477075" cy="1273102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624573" y="5260070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DLL</a:t>
            </a:r>
          </a:p>
          <a:p>
            <a:r>
              <a:rPr lang="pt-BR" dirty="0"/>
              <a:t>o</a:t>
            </a:r>
            <a:r>
              <a:rPr lang="pt-BR" dirty="0" smtClean="0"/>
              <a:t>u</a:t>
            </a:r>
          </a:p>
          <a:p>
            <a:r>
              <a:rPr lang="pt-BR" dirty="0" smtClean="0"/>
              <a:t>EXE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88840"/>
            <a:ext cx="4387558" cy="4248472"/>
          </a:xfrm>
        </p:spPr>
      </p:pic>
    </p:spTree>
    <p:extLst>
      <p:ext uri="{BB962C8B-B14F-4D97-AF65-F5344CB8AC3E}">
        <p14:creationId xmlns:p14="http://schemas.microsoft.com/office/powerpoint/2010/main" val="179916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Demo:</a:t>
            </a:r>
            <a:r>
              <a:rPr lang="en-US" dirty="0" smtClean="0"/>
              <a:t> </a:t>
            </a:r>
            <a:r>
              <a:rPr lang="en-US" dirty="0"/>
              <a:t>IL Disassembler Tool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Ferramenta do .Net Framework SDK</a:t>
            </a:r>
            <a:endParaRPr lang="en-US" dirty="0"/>
          </a:p>
          <a:p>
            <a:r>
              <a:rPr lang="en-US" dirty="0" err="1" smtClean="0"/>
              <a:t>ILDasm</a:t>
            </a:r>
            <a:r>
              <a:rPr lang="en-US" dirty="0" smtClean="0"/>
              <a:t> </a:t>
            </a:r>
            <a:r>
              <a:rPr lang="en-US" dirty="0"/>
              <a:t>Program.exe /</a:t>
            </a:r>
            <a:r>
              <a:rPr lang="en-US" dirty="0" smtClean="0"/>
              <a:t>out=Program.il</a:t>
            </a:r>
          </a:p>
          <a:p>
            <a:r>
              <a:rPr lang="pt-BR" dirty="0" smtClean="0"/>
              <a:t>IL Dasm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3068960"/>
            <a:ext cx="4176465" cy="320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8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é a 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Também conhecida como: MSIL, CIL ou ILAsm </a:t>
            </a:r>
          </a:p>
          <a:p>
            <a:r>
              <a:rPr lang="en-US" dirty="0" smtClean="0"/>
              <a:t>É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linguagem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baixo</a:t>
            </a:r>
            <a:r>
              <a:rPr lang="en-US" dirty="0"/>
              <a:t> </a:t>
            </a:r>
            <a:r>
              <a:rPr lang="en-US" dirty="0" err="1" smtClean="0"/>
              <a:t>nível</a:t>
            </a:r>
            <a:r>
              <a:rPr lang="en-US" dirty="0" smtClean="0"/>
              <a:t>, </a:t>
            </a:r>
            <a:r>
              <a:rPr lang="en-US" dirty="0" err="1" smtClean="0"/>
              <a:t>binária</a:t>
            </a:r>
            <a:r>
              <a:rPr lang="en-US" dirty="0"/>
              <a:t>.</a:t>
            </a:r>
            <a:endParaRPr lang="en-US" dirty="0" smtClean="0"/>
          </a:p>
          <a:p>
            <a:r>
              <a:rPr lang="pt-BR" dirty="0" smtClean="0"/>
              <a:t>Possui representação textual usando </a:t>
            </a:r>
            <a:r>
              <a:rPr lang="en-US" dirty="0" err="1" smtClean="0"/>
              <a:t>mnemônicos</a:t>
            </a:r>
            <a:r>
              <a:rPr lang="en-US" dirty="0" smtClean="0"/>
              <a:t>.</a:t>
            </a:r>
          </a:p>
          <a:p>
            <a:r>
              <a:rPr lang="pt-BR" dirty="0"/>
              <a:t>Código </a:t>
            </a:r>
            <a:r>
              <a:rPr lang="en-US" dirty="0" err="1"/>
              <a:t>mnemônico</a:t>
            </a:r>
            <a:r>
              <a:rPr lang="en-US" dirty="0"/>
              <a:t> </a:t>
            </a:r>
            <a:r>
              <a:rPr lang="en-US" dirty="0" err="1"/>
              <a:t>representa</a:t>
            </a:r>
            <a:r>
              <a:rPr lang="en-US" dirty="0"/>
              <a:t> </a:t>
            </a:r>
            <a:r>
              <a:rPr lang="en-US" dirty="0" err="1"/>
              <a:t>comando</a:t>
            </a:r>
            <a:r>
              <a:rPr lang="en-US" dirty="0"/>
              <a:t> </a:t>
            </a:r>
            <a:r>
              <a:rPr lang="en-US" dirty="0" err="1"/>
              <a:t>binário</a:t>
            </a:r>
            <a:r>
              <a:rPr lang="en-US" dirty="0"/>
              <a:t>.</a:t>
            </a:r>
            <a:endParaRPr lang="pt-BR" dirty="0" smtClean="0"/>
          </a:p>
          <a:p>
            <a:r>
              <a:rPr lang="pt-BR" dirty="0" smtClean="0"/>
              <a:t>Possui </a:t>
            </a:r>
            <a:r>
              <a:rPr lang="pt-BR" dirty="0"/>
              <a:t>representação </a:t>
            </a:r>
            <a:r>
              <a:rPr lang="pt-BR" dirty="0" smtClean="0"/>
              <a:t>binária após ser compilada.</a:t>
            </a:r>
            <a:endParaRPr lang="en-US" dirty="0"/>
          </a:p>
          <a:p>
            <a:r>
              <a:rPr lang="pt-BR" dirty="0"/>
              <a:t>Elemento central do DotNet Framework.</a:t>
            </a:r>
          </a:p>
          <a:p>
            <a:r>
              <a:rPr lang="pt-BR" dirty="0" smtClean="0"/>
              <a:t>Convertida p/ código de maquina pelo JIT Compiler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19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3662</TotalTime>
  <Words>909</Words>
  <Application>Microsoft Office PowerPoint</Application>
  <PresentationFormat>On-screen Show (4:3)</PresentationFormat>
  <Paragraphs>242</Paragraphs>
  <Slides>32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Flow</vt:lpstr>
      <vt:lpstr>Fernando Vezzali</vt:lpstr>
      <vt:lpstr>Conhecendo a Intermediate Language</vt:lpstr>
      <vt:lpstr>Serge Lidin</vt:lpstr>
      <vt:lpstr>Jeffrey Richter</vt:lpstr>
      <vt:lpstr>Dr. Simon Robinson</vt:lpstr>
      <vt:lpstr>Elemar Júnior</vt:lpstr>
      <vt:lpstr>Aonde está a IL ?</vt:lpstr>
      <vt:lpstr>Demo: IL Disassembler Tool</vt:lpstr>
      <vt:lpstr>O que é a IL</vt:lpstr>
      <vt:lpstr>História da IL</vt:lpstr>
      <vt:lpstr>História da IL</vt:lpstr>
      <vt:lpstr>Common Language Runtime</vt:lpstr>
      <vt:lpstr>Common Language Runtime</vt:lpstr>
      <vt:lpstr>JIT Compiler em ação</vt:lpstr>
      <vt:lpstr>JIT Compiler em ação</vt:lpstr>
      <vt:lpstr>Compilando a IL</vt:lpstr>
      <vt:lpstr>Demo: IL Assembler Tool</vt:lpstr>
      <vt:lpstr>Hello World</vt:lpstr>
      <vt:lpstr>Somando inteiros</vt:lpstr>
      <vt:lpstr>Propriedade Intelectual e IL</vt:lpstr>
      <vt:lpstr>Porque entender IL</vt:lpstr>
      <vt:lpstr>Porque entender IL</vt:lpstr>
      <vt:lpstr>Inimigos da performance</vt:lpstr>
      <vt:lpstr>Performance</vt:lpstr>
      <vt:lpstr>Ngen</vt:lpstr>
      <vt:lpstr>Ngen</vt:lpstr>
      <vt:lpstr>Ngen</vt:lpstr>
      <vt:lpstr>Emitting</vt:lpstr>
      <vt:lpstr>Demo</vt:lpstr>
      <vt:lpstr>Microsoft Application Architecture Guide  2nd Edition</vt:lpstr>
      <vt:lpstr>Arquitetura - Pattern &amp; Practices</vt:lpstr>
      <vt:lpstr>Links</vt:lpstr>
    </vt:vector>
  </TitlesOfParts>
  <Company>Fer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</dc:creator>
  <cp:lastModifiedBy>Fer</cp:lastModifiedBy>
  <cp:revision>107</cp:revision>
  <dcterms:created xsi:type="dcterms:W3CDTF">2011-04-11T01:41:58Z</dcterms:created>
  <dcterms:modified xsi:type="dcterms:W3CDTF">2011-04-27T23:21:11Z</dcterms:modified>
</cp:coreProperties>
</file>